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61" r:id="rId3"/>
    <p:sldId id="260" r:id="rId4"/>
    <p:sldId id="615" r:id="rId5"/>
    <p:sldId id="259" r:id="rId6"/>
    <p:sldId id="262" r:id="rId7"/>
    <p:sldId id="263" r:id="rId8"/>
    <p:sldId id="265" r:id="rId9"/>
    <p:sldId id="266" r:id="rId10"/>
    <p:sldId id="608" r:id="rId11"/>
    <p:sldId id="609" r:id="rId12"/>
    <p:sldId id="267" r:id="rId13"/>
    <p:sldId id="268" r:id="rId14"/>
    <p:sldId id="606" r:id="rId15"/>
    <p:sldId id="607" r:id="rId16"/>
    <p:sldId id="614" r:id="rId17"/>
    <p:sldId id="610" r:id="rId18"/>
    <p:sldId id="611" r:id="rId19"/>
    <p:sldId id="612" r:id="rId20"/>
    <p:sldId id="613" r:id="rId21"/>
    <p:sldId id="6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66"/>
    <a:srgbClr val="CCFF66"/>
    <a:srgbClr val="B0CC24"/>
    <a:srgbClr val="0000FF"/>
    <a:srgbClr val="CC0000"/>
    <a:srgbClr val="00FF00"/>
    <a:srgbClr val="73B14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68" d="100"/>
          <a:sy n="68" d="100"/>
        </p:scale>
        <p:origin x="138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C4A3F-B3CC-4EE2-8A3D-45B39CB12A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54082BC-9A3D-400A-85DC-5997E8C47E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9062F-B446-46EC-AD0F-0A31813AF0AD}" type="datetimeFigureOut">
              <a:rPr lang="en-GB" smtClean="0"/>
              <a:t>22/10/2019</a:t>
            </a:fld>
            <a:endParaRPr lang="en-GB"/>
          </a:p>
        </p:txBody>
      </p:sp>
      <p:sp>
        <p:nvSpPr>
          <p:cNvPr id="4" name="Footer Placeholder 3">
            <a:extLst>
              <a:ext uri="{FF2B5EF4-FFF2-40B4-BE49-F238E27FC236}">
                <a16:creationId xmlns:a16="http://schemas.microsoft.com/office/drawing/2014/main" id="{F6529A38-CEF5-4773-B27B-FFA660B364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499274-C138-412F-8F37-5C33202F81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E05FA0-DEB3-4A0D-A0FB-548C98CD32DF}" type="slidenum">
              <a:rPr lang="en-GB" smtClean="0"/>
              <a:t>‹#›</a:t>
            </a:fld>
            <a:endParaRPr lang="en-GB"/>
          </a:p>
        </p:txBody>
      </p:sp>
    </p:spTree>
    <p:extLst>
      <p:ext uri="{BB962C8B-B14F-4D97-AF65-F5344CB8AC3E}">
        <p14:creationId xmlns:p14="http://schemas.microsoft.com/office/powerpoint/2010/main" val="1306744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BFC90-87FA-427C-97D8-B3C016DADF37}" type="datetimeFigureOut">
              <a:rPr lang="en-GB" smtClean="0"/>
              <a:t>22/10/2019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0DAF2-1419-4870-9926-4500B0A302FD}" type="slidenum">
              <a:rPr lang="en-GB" smtClean="0"/>
              <a:t>‹#›</a:t>
            </a:fld>
            <a:endParaRPr lang="en-GB"/>
          </a:p>
        </p:txBody>
      </p:sp>
    </p:spTree>
    <p:extLst>
      <p:ext uri="{BB962C8B-B14F-4D97-AF65-F5344CB8AC3E}">
        <p14:creationId xmlns:p14="http://schemas.microsoft.com/office/powerpoint/2010/main" val="2056955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E0DAF2-1419-4870-9926-4500B0A302FD}" type="slidenum">
              <a:rPr lang="en-GB" smtClean="0"/>
              <a:t>1</a:t>
            </a:fld>
            <a:endParaRPr lang="en-GB"/>
          </a:p>
        </p:txBody>
      </p:sp>
    </p:spTree>
    <p:extLst>
      <p:ext uri="{BB962C8B-B14F-4D97-AF65-F5344CB8AC3E}">
        <p14:creationId xmlns:p14="http://schemas.microsoft.com/office/powerpoint/2010/main" val="168920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5B3EF-31AF-486E-9361-C65543B3D386}"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AE9C7-F281-43B7-96A5-C24DB8019CBD}"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13573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C2599-58E5-4EAD-8F36-B9D1A65E30E2}"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301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CA19B-18EF-4026-8675-8A5D9C9CAE4B}"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46737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B3B932-D85B-45FF-B26D-736492B39DE6}"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5998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36276-ADBF-48CF-9351-E4BFE5F46092}"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035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35C64D-F3AA-46CC-B9E9-6FBBFF4F6440}" type="datetime1">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40492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465DBC-DAD2-4149-9B4A-78C9508B7663}"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3621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93EB6-0078-46C9-AC34-D27FF2C47217}"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9391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3B32F8-ABBA-49EC-A426-E610F271C11E}"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558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AF4C3-B326-49BA-B2DA-72C58960155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23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1C60B-953F-40E6-9DB5-812510679438}" type="datetime1">
              <a:rPr lang="en-US" smtClean="0"/>
              <a:t>10/22/2019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t>‹#›</a:t>
            </a:fld>
            <a:endParaRPr lang="en-US"/>
          </a:p>
        </p:txBody>
      </p:sp>
    </p:spTree>
    <p:extLst>
      <p:ext uri="{BB962C8B-B14F-4D97-AF65-F5344CB8AC3E}">
        <p14:creationId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419"/>
            <a:ext cx="9144000" cy="704275"/>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Researches</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Basrah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9" name="Rectangle 8"/>
          <p:cNvSpPr/>
          <p:nvPr/>
        </p:nvSpPr>
        <p:spPr>
          <a:xfrm>
            <a:off x="0" y="5044301"/>
            <a:ext cx="9144000" cy="1943900"/>
          </a:xfrm>
          <a:prstGeom prst="rect">
            <a:avLst/>
          </a:prstGeom>
          <a:gradFill>
            <a:gsLst>
              <a:gs pos="1700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897" y="5753754"/>
            <a:ext cx="1262743" cy="1228953"/>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4142630" y="-57652"/>
            <a:ext cx="723569" cy="731370"/>
          </a:xfrm>
          <a:prstGeom prst="rect">
            <a:avLst/>
          </a:prstGeom>
        </p:spPr>
      </p:pic>
      <p:sp>
        <p:nvSpPr>
          <p:cNvPr id="12" name="TextBox 11">
            <a:extLst>
              <a:ext uri="{FF2B5EF4-FFF2-40B4-BE49-F238E27FC236}">
                <a16:creationId xmlns:a16="http://schemas.microsoft.com/office/drawing/2014/main" id="{FACA8430-1B75-4E0D-AD90-886FDC0D9FE3}"/>
              </a:ext>
            </a:extLst>
          </p:cNvPr>
          <p:cNvSpPr txBox="1"/>
          <p:nvPr/>
        </p:nvSpPr>
        <p:spPr>
          <a:xfrm>
            <a:off x="8371" y="668097"/>
            <a:ext cx="9144000" cy="5324535"/>
          </a:xfrm>
          <a:prstGeom prst="rect">
            <a:avLst/>
          </a:prstGeom>
          <a:noFill/>
        </p:spPr>
        <p:txBody>
          <a:bodyPr wrap="square" rtlCol="0">
            <a:spAutoFit/>
          </a:bodyPr>
          <a:lstStyle/>
          <a:p>
            <a:pPr algn="ctr"/>
            <a:r>
              <a:rPr lang="en-US" sz="2800" b="1" cap="all" dirty="0">
                <a:solidFill>
                  <a:srgbClr val="000000"/>
                </a:solidFill>
                <a:latin typeface="Times New Roman" panose="02020603050405020304" pitchFamily="18" charset="0"/>
                <a:ea typeface="Times New Roman" panose="02020603050405020304" pitchFamily="18" charset="0"/>
              </a:rPr>
              <a:t>MODULE: The Respiratory System</a:t>
            </a:r>
          </a:p>
          <a:p>
            <a:pPr algn="l" defTabSz="457200" rtl="0"/>
            <a:r>
              <a:rPr lang="fr-FR" sz="2000" b="1" dirty="0">
                <a:solidFill>
                  <a:prstClr val="black"/>
                </a:solidFill>
                <a:latin typeface="Times New Roman" panose="02020603050405020304" pitchFamily="18" charset="0"/>
                <a:cs typeface="Times New Roman" panose="02020603050405020304" pitchFamily="18" charset="0"/>
              </a:rPr>
              <a:t>STUDY SESSION: 3</a:t>
            </a:r>
          </a:p>
          <a:p>
            <a:pPr algn="l" defTabSz="457200" rtl="0"/>
            <a:r>
              <a:rPr lang="fr-FR" sz="2000" b="1" dirty="0">
                <a:solidFill>
                  <a:prstClr val="black"/>
                </a:solidFill>
                <a:latin typeface="Times New Roman" panose="02020603050405020304" pitchFamily="18" charset="0"/>
                <a:cs typeface="Times New Roman" panose="02020603050405020304" pitchFamily="18" charset="0"/>
              </a:rPr>
              <a:t>DURATION:</a:t>
            </a:r>
            <a:r>
              <a:rPr lang="fr-FR" sz="2000" dirty="0">
                <a:solidFill>
                  <a:prstClr val="black"/>
                </a:solidFill>
                <a:latin typeface="Times New Roman" panose="02020603050405020304" pitchFamily="18" charset="0"/>
                <a:cs typeface="Times New Roman" panose="02020603050405020304" pitchFamily="18" charset="0"/>
              </a:rPr>
              <a:t> </a:t>
            </a:r>
            <a:r>
              <a:rPr lang="fr-FR" sz="2000" b="1" dirty="0">
                <a:solidFill>
                  <a:prstClr val="black"/>
                </a:solidFill>
                <a:latin typeface="Times New Roman" panose="02020603050405020304" pitchFamily="18" charset="0"/>
                <a:cs typeface="Times New Roman" panose="02020603050405020304" pitchFamily="18" charset="0"/>
              </a:rPr>
              <a:t>2hrs </a:t>
            </a:r>
            <a:endParaRPr lang="en-US" dirty="0">
              <a:solidFill>
                <a:prstClr val="black"/>
              </a:solidFill>
              <a:latin typeface="Times New Roman" panose="02020603050405020304" pitchFamily="18" charset="0"/>
              <a:cs typeface="Times New Roman" panose="02020603050405020304" pitchFamily="18" charset="0"/>
            </a:endParaRPr>
          </a:p>
          <a:p>
            <a:pPr algn="ctr"/>
            <a:endParaRPr lang="en-GB" sz="3600" b="1" cap="all" dirty="0">
              <a:solidFill>
                <a:srgbClr val="FF0000"/>
              </a:solidFill>
              <a:latin typeface="Times New Roman" panose="02020603050405020304" pitchFamily="18" charset="0"/>
              <a:cs typeface="Times New Roman" panose="02020603050405020304" pitchFamily="18" charset="0"/>
            </a:endParaRPr>
          </a:p>
          <a:p>
            <a:pPr algn="ctr"/>
            <a:r>
              <a:rPr lang="en-GB" sz="3600" b="1" cap="all" dirty="0">
                <a:solidFill>
                  <a:srgbClr val="FF0000"/>
                </a:solidFill>
                <a:latin typeface="Times New Roman" panose="02020603050405020304" pitchFamily="18" charset="0"/>
                <a:cs typeface="Times New Roman" panose="02020603050405020304" pitchFamily="18" charset="0"/>
              </a:rPr>
              <a:t>Mechanics of Breathing &amp; Lung FUNCTION TESTING</a:t>
            </a:r>
          </a:p>
          <a:p>
            <a:pPr algn="l" defTabSz="457200" rtl="0">
              <a:defRPr/>
            </a:pPr>
            <a:r>
              <a:rPr lang="en-US" sz="2000" b="1" dirty="0">
                <a:solidFill>
                  <a:prstClr val="black"/>
                </a:solidFill>
                <a:latin typeface="Times New Roman" panose="02020603050405020304" pitchFamily="18" charset="0"/>
                <a:cs typeface="Times New Roman" panose="02020603050405020304" pitchFamily="18" charset="0"/>
              </a:rPr>
              <a:t>Module staff:</a:t>
            </a:r>
          </a:p>
          <a:p>
            <a:r>
              <a:rPr lang="en-US" dirty="0">
                <a:solidFill>
                  <a:prstClr val="black"/>
                </a:solidFill>
                <a:latin typeface="Times New Roman" panose="02020603050405020304" pitchFamily="18" charset="0"/>
                <a:cs typeface="Times New Roman" panose="02020603050405020304" pitchFamily="18" charset="0"/>
              </a:rPr>
              <a:t>Dr. Hadeel S. Al Ali   </a:t>
            </a:r>
            <a:r>
              <a:rPr lang="en-GB" dirty="0">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Dr. </a:t>
            </a:r>
            <a:r>
              <a:rPr lang="en-GB" dirty="0" err="1">
                <a:latin typeface="Times New Roman" panose="02020603050405020304" pitchFamily="18" charset="0"/>
                <a:cs typeface="Times New Roman" panose="02020603050405020304" pitchFamily="18" charset="0"/>
              </a:rPr>
              <a:t>Kadhum</a:t>
            </a:r>
            <a:r>
              <a:rPr lang="en-GB" dirty="0">
                <a:latin typeface="Times New Roman" panose="02020603050405020304" pitchFamily="18" charset="0"/>
                <a:cs typeface="Times New Roman" panose="02020603050405020304" pitchFamily="18" charset="0"/>
              </a:rPr>
              <a:t> Salih</a:t>
            </a:r>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Aamir </a:t>
            </a:r>
            <a:r>
              <a:rPr lang="en-GB" dirty="0" err="1">
                <a:latin typeface="Times New Roman" panose="02020603050405020304" pitchFamily="18" charset="0"/>
                <a:cs typeface="Times New Roman" panose="02020603050405020304" pitchFamily="18" charset="0"/>
              </a:rPr>
              <a:t>Qasim</a:t>
            </a:r>
            <a:r>
              <a:rPr lang="en-GB" dirty="0">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Majid Hameed</a:t>
            </a:r>
          </a:p>
          <a:p>
            <a:r>
              <a:rPr lang="en-US" dirty="0">
                <a:solidFill>
                  <a:prstClr val="black"/>
                </a:solidFill>
                <a:latin typeface="Times New Roman" panose="02020603050405020304" pitchFamily="18" charset="0"/>
                <a:cs typeface="Times New Roman" panose="02020603050405020304" pitchFamily="18" charset="0"/>
              </a:rPr>
              <a:t>Dr. </a:t>
            </a:r>
            <a:r>
              <a:rPr lang="en-GB" dirty="0">
                <a:latin typeface="Times New Roman" panose="02020603050405020304" pitchFamily="18" charset="0"/>
                <a:cs typeface="Times New Roman" panose="02020603050405020304" pitchFamily="18" charset="0"/>
              </a:rPr>
              <a:t>Firas Muhammed                  Dr. </a:t>
            </a:r>
            <a:r>
              <a:rPr lang="en-GB" dirty="0" err="1">
                <a:latin typeface="Times New Roman" panose="02020603050405020304" pitchFamily="18" charset="0"/>
                <a:cs typeface="Times New Roman" panose="02020603050405020304" pitchFamily="18" charset="0"/>
              </a:rPr>
              <a:t>Luma</a:t>
            </a:r>
            <a:r>
              <a:rPr lang="en-GB" dirty="0">
                <a:latin typeface="Times New Roman" panose="02020603050405020304" pitchFamily="18" charset="0"/>
                <a:cs typeface="Times New Roman" panose="02020603050405020304" pitchFamily="18" charset="0"/>
              </a:rPr>
              <a:t> Ahmed</a:t>
            </a:r>
          </a:p>
          <a:p>
            <a:r>
              <a:rPr lang="en-GB" dirty="0">
                <a:latin typeface="Times New Roman" panose="02020603050405020304" pitchFamily="18" charset="0"/>
                <a:cs typeface="Times New Roman" panose="02020603050405020304" pitchFamily="18" charset="0"/>
              </a:rPr>
              <a:t>Dr. Ihsan </a:t>
            </a:r>
            <a:r>
              <a:rPr lang="en-GB" dirty="0" err="1">
                <a:latin typeface="Times New Roman" panose="02020603050405020304" pitchFamily="18" charset="0"/>
                <a:cs typeface="Times New Roman" panose="02020603050405020304" pitchFamily="18" charset="0"/>
              </a:rPr>
              <a:t>Mardan</a:t>
            </a:r>
            <a:r>
              <a:rPr lang="en-GB" dirty="0">
                <a:latin typeface="Times New Roman" panose="02020603050405020304" pitchFamily="18" charset="0"/>
                <a:cs typeface="Times New Roman" panose="02020603050405020304" pitchFamily="18" charset="0"/>
              </a:rPr>
              <a:t>                        Dr. Nawal Mustafa</a:t>
            </a:r>
          </a:p>
          <a:p>
            <a:r>
              <a:rPr lang="en-US" dirty="0">
                <a:solidFill>
                  <a:prstClr val="black"/>
                </a:solidFill>
                <a:latin typeface="Times New Roman" panose="02020603050405020304" pitchFamily="18" charset="0"/>
                <a:cs typeface="Times New Roman" panose="02020603050405020304" pitchFamily="18" charset="0"/>
              </a:rPr>
              <a:t>  </a:t>
            </a:r>
          </a:p>
          <a:p>
            <a:pPr algn="l" defTabSz="457200" rtl="0"/>
            <a:endParaRPr lang="en-US" dirty="0">
              <a:solidFill>
                <a:prstClr val="black"/>
              </a:solidFill>
              <a:latin typeface="Times New Roman" panose="02020603050405020304" pitchFamily="18" charset="0"/>
              <a:cs typeface="Times New Roman" panose="02020603050405020304" pitchFamily="18" charset="0"/>
            </a:endParaRPr>
          </a:p>
          <a:p>
            <a:pPr algn="l" defTabSz="457200" rtl="0"/>
            <a:r>
              <a:rPr lang="en-US" dirty="0">
                <a:solidFill>
                  <a:prstClr val="black"/>
                </a:solidFill>
                <a:latin typeface="Times New Roman" panose="02020603050405020304" pitchFamily="18" charset="0"/>
                <a:cs typeface="Times New Roman" panose="02020603050405020304" pitchFamily="18" charset="0"/>
              </a:rPr>
              <a:t> </a:t>
            </a:r>
          </a:p>
          <a:p>
            <a:pPr algn="l" defTabSz="457200" rtl="0"/>
            <a:endParaRPr lang="en-US" dirty="0">
              <a:solidFill>
                <a:prstClr val="black"/>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003AE50-0439-46FA-9771-61576C25CC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104161"/>
            <a:ext cx="810951" cy="77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C:\Users\majid\Pictures\images2QFON8IK.png">
            <a:extLst>
              <a:ext uri="{FF2B5EF4-FFF2-40B4-BE49-F238E27FC236}">
                <a16:creationId xmlns:a16="http://schemas.microsoft.com/office/drawing/2014/main" id="{B526FB2E-2877-43B4-A500-FB46CA25A4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312" y="6051793"/>
            <a:ext cx="866942" cy="6895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5">
            <a:extLst>
              <a:ext uri="{FF2B5EF4-FFF2-40B4-BE49-F238E27FC236}">
                <a16:creationId xmlns:a16="http://schemas.microsoft.com/office/drawing/2014/main" id="{58487E70-69FA-4C1E-8E34-CAF1A663B02D}"/>
              </a:ext>
            </a:extLst>
          </p:cNvPr>
          <p:cNvSpPr txBox="1"/>
          <p:nvPr/>
        </p:nvSpPr>
        <p:spPr>
          <a:xfrm>
            <a:off x="1403648" y="6097697"/>
            <a:ext cx="5100638" cy="643671"/>
          </a:xfrm>
          <a:prstGeom prst="rect">
            <a:avLst/>
          </a:prstGeom>
          <a:noFill/>
        </p:spPr>
        <p:txBody>
          <a:bodyPr wrap="square" rtlCol="1">
            <a:spAutoFit/>
          </a:bodyPr>
          <a:lstStyle/>
          <a:p>
            <a:pPr algn="l" defTabSz="457200" rtl="0"/>
            <a:r>
              <a:rPr lang="en-GB" dirty="0">
                <a:solidFill>
                  <a:prstClr val="black"/>
                </a:solidFill>
                <a:latin typeface="Times New Roman" panose="02020603050405020304" pitchFamily="18" charset="0"/>
                <a:cs typeface="Times New Roman" panose="02020603050405020304" pitchFamily="18" charset="0"/>
              </a:rPr>
              <a:t>For more discussion, questions or cases need help  please post to the session group</a:t>
            </a:r>
            <a:endParaRPr lang="ar-IQ" dirty="0">
              <a:solidFill>
                <a:prstClr val="black"/>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64E330D-F536-44C4-A6D3-162F2D8BBEF1}"/>
              </a:ext>
            </a:extLst>
          </p:cNvPr>
          <p:cNvSpPr/>
          <p:nvPr/>
        </p:nvSpPr>
        <p:spPr>
          <a:xfrm>
            <a:off x="1036595" y="5043332"/>
            <a:ext cx="8054064" cy="954107"/>
          </a:xfrm>
          <a:prstGeom prst="rect">
            <a:avLst/>
          </a:prstGeom>
        </p:spPr>
        <p:txBody>
          <a:bodyPr wrap="square">
            <a:spAutoFit/>
          </a:bodyPr>
          <a:lstStyle/>
          <a:p>
            <a:r>
              <a:rPr lang="en-GB" sz="1400" b="1" dirty="0">
                <a:solidFill>
                  <a:srgbClr val="000000"/>
                </a:solidFill>
                <a:latin typeface="Times New Roman" panose="02020603050405020304" pitchFamily="18" charset="0"/>
                <a:cs typeface="Times New Roman" panose="02020603050405020304" pitchFamily="18" charset="0"/>
              </a:rPr>
              <a:t>Guyton, A.C., Human Physiology and Mechanisms of Disease, 13th Edition, W.B. Saunders, 2016, </a:t>
            </a:r>
            <a:r>
              <a:rPr lang="en-GB" sz="1400" b="1" dirty="0">
                <a:latin typeface="Times New Roman" panose="02020603050405020304" pitchFamily="18" charset="0"/>
                <a:cs typeface="Times New Roman" panose="02020603050405020304" pitchFamily="18" charset="0"/>
              </a:rPr>
              <a:t>ISBN: 978-1-4557-7005-2.</a:t>
            </a:r>
            <a:r>
              <a:rPr lang="en-GB" sz="1400" b="1" dirty="0">
                <a:solidFill>
                  <a:srgbClr val="000000"/>
                </a:solidFill>
                <a:latin typeface="Times New Roman" panose="02020603050405020304" pitchFamily="18" charset="0"/>
                <a:cs typeface="Times New Roman" panose="02020603050405020304" pitchFamily="18" charset="0"/>
              </a:rPr>
              <a:t> </a:t>
            </a:r>
          </a:p>
          <a:p>
            <a:r>
              <a:rPr lang="en-GB" sz="1400" b="1" dirty="0" err="1">
                <a:latin typeface="Times New Roman" panose="02020603050405020304" pitchFamily="18" charset="0"/>
                <a:cs typeface="Times New Roman" panose="02020603050405020304" pitchFamily="18" charset="0"/>
              </a:rPr>
              <a:t>Koeppen</a:t>
            </a:r>
            <a:r>
              <a:rPr lang="en-GB" sz="1400" b="1" dirty="0">
                <a:latin typeface="Times New Roman" panose="02020603050405020304" pitchFamily="18" charset="0"/>
                <a:cs typeface="Times New Roman" panose="02020603050405020304" pitchFamily="18" charset="0"/>
              </a:rPr>
              <a:t>, B.M. &amp; Stanton, B.A. Berne &amp; Levy: Principles of Physiology, 7th Edition, Philadelphia, PA</a:t>
            </a:r>
            <a:r>
              <a:rPr lang="fr-FR" sz="1400" b="1" dirty="0">
                <a:latin typeface="Times New Roman" panose="02020603050405020304" pitchFamily="18" charset="0"/>
                <a:cs typeface="Times New Roman" panose="02020603050405020304" pitchFamily="18" charset="0"/>
              </a:rPr>
              <a:t>, 2018, </a:t>
            </a:r>
            <a:r>
              <a:rPr lang="en-GB" sz="1400" b="1" dirty="0">
                <a:latin typeface="Times New Roman" panose="02020603050405020304" pitchFamily="18" charset="0"/>
                <a:cs typeface="Times New Roman" panose="02020603050405020304" pitchFamily="18" charset="0"/>
              </a:rPr>
              <a:t>ISBN: 978-0-323-39394-2</a:t>
            </a:r>
            <a:r>
              <a:rPr lang="fr-FR" sz="1400" b="1" dirty="0">
                <a:latin typeface="Times New Roman" panose="02020603050405020304" pitchFamily="18" charset="0"/>
                <a:cs typeface="Times New Roman" panose="02020603050405020304" pitchFamily="18" charset="0"/>
              </a:rPr>
              <a:t>.</a:t>
            </a:r>
            <a:endParaRPr lang="en-GB" sz="1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0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43000" y="1090060"/>
            <a:ext cx="8215991" cy="3739485"/>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13- In the normal lung, where in the airways is the highest flow resistance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13.1.   in peak inspiration?</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13.2.	During a forced expiration?</a:t>
            </a:r>
            <a:endParaRPr lang="en-GB" sz="3200" b="1" dirty="0">
              <a:latin typeface="Times New Roman" panose="02020603050405020304" pitchFamily="18" charset="0"/>
              <a:cs typeface="Times New Roman" panose="02020603050405020304" pitchFamily="18" charset="0"/>
            </a:endParaRPr>
          </a:p>
          <a:p>
            <a:pPr algn="just"/>
            <a:endParaRPr lang="en-GB" dirty="0"/>
          </a:p>
          <a:p>
            <a:pPr algn="just"/>
            <a:endParaRPr lang="en-GB" sz="27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5787AD5-78C2-4AF7-9AA9-655CB6EECFEB}"/>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EC3067-2CEA-474B-903E-D0C72616FE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3069B0F1-91E8-4BFE-AB43-2FEBB842C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369074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43000" y="1554295"/>
            <a:ext cx="8215991" cy="1077218"/>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14- Why do we tend to breathe through our mouths in exercise?</a:t>
            </a:r>
            <a:endParaRPr lang="en-GB" sz="3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5787AD5-78C2-4AF7-9AA9-655CB6EECFEB}"/>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EC3067-2CEA-474B-903E-D0C72616FE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3069B0F1-91E8-4BFE-AB43-2FEBB842C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33265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64CCB44-345C-4191-9FCB-1B899591B020}"/>
              </a:ext>
            </a:extLst>
          </p:cNvPr>
          <p:cNvGraphicFramePr>
            <a:graphicFrameLocks noGrp="1"/>
          </p:cNvGraphicFramePr>
          <p:nvPr>
            <p:extLst>
              <p:ext uri="{D42A27DB-BD31-4B8C-83A1-F6EECF244321}">
                <p14:modId xmlns:p14="http://schemas.microsoft.com/office/powerpoint/2010/main" val="2037856004"/>
              </p:ext>
            </p:extLst>
          </p:nvPr>
        </p:nvGraphicFramePr>
        <p:xfrm>
          <a:off x="225083" y="199773"/>
          <a:ext cx="8789538" cy="5737459"/>
        </p:xfrm>
        <a:graphic>
          <a:graphicData uri="http://schemas.openxmlformats.org/drawingml/2006/table">
            <a:tbl>
              <a:tblPr>
                <a:tableStyleId>{5C22544A-7EE6-4342-B048-85BDC9FD1C3A}</a:tableStyleId>
              </a:tblPr>
              <a:tblGrid>
                <a:gridCol w="894141">
                  <a:extLst>
                    <a:ext uri="{9D8B030D-6E8A-4147-A177-3AD203B41FA5}">
                      <a16:colId xmlns:a16="http://schemas.microsoft.com/office/drawing/2014/main" val="2962358226"/>
                    </a:ext>
                  </a:extLst>
                </a:gridCol>
                <a:gridCol w="6219111">
                  <a:extLst>
                    <a:ext uri="{9D8B030D-6E8A-4147-A177-3AD203B41FA5}">
                      <a16:colId xmlns:a16="http://schemas.microsoft.com/office/drawing/2014/main" val="4121426486"/>
                    </a:ext>
                  </a:extLst>
                </a:gridCol>
                <a:gridCol w="316659">
                  <a:extLst>
                    <a:ext uri="{9D8B030D-6E8A-4147-A177-3AD203B41FA5}">
                      <a16:colId xmlns:a16="http://schemas.microsoft.com/office/drawing/2014/main" val="3214072454"/>
                    </a:ext>
                  </a:extLst>
                </a:gridCol>
                <a:gridCol w="488411">
                  <a:extLst>
                    <a:ext uri="{9D8B030D-6E8A-4147-A177-3AD203B41FA5}">
                      <a16:colId xmlns:a16="http://schemas.microsoft.com/office/drawing/2014/main" val="425258758"/>
                    </a:ext>
                  </a:extLst>
                </a:gridCol>
                <a:gridCol w="343901">
                  <a:extLst>
                    <a:ext uri="{9D8B030D-6E8A-4147-A177-3AD203B41FA5}">
                      <a16:colId xmlns:a16="http://schemas.microsoft.com/office/drawing/2014/main" val="2362419343"/>
                    </a:ext>
                  </a:extLst>
                </a:gridCol>
                <a:gridCol w="527315">
                  <a:extLst>
                    <a:ext uri="{9D8B030D-6E8A-4147-A177-3AD203B41FA5}">
                      <a16:colId xmlns:a16="http://schemas.microsoft.com/office/drawing/2014/main" val="45565630"/>
                    </a:ext>
                  </a:extLst>
                </a:gridCol>
              </a:tblGrid>
              <a:tr h="441458">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MCQ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27000">
                        <a:lnSpc>
                          <a:spcPct val="115000"/>
                        </a:lnSpc>
                        <a:spcAft>
                          <a:spcPts val="0"/>
                        </a:spcAft>
                      </a:pPr>
                      <a:r>
                        <a:rPr lang="en-US" sz="1800" b="1">
                          <a:effectLst/>
                          <a:latin typeface="Times New Roman" panose="02020603050405020304" pitchFamily="18" charset="0"/>
                          <a:cs typeface="Times New Roman" panose="02020603050405020304" pitchFamily="18" charset="0"/>
                        </a:rPr>
                        <a:t>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65100">
                        <a:lnSpc>
                          <a:spcPct val="115000"/>
                        </a:lnSpc>
                        <a:spcAft>
                          <a:spcPts val="0"/>
                        </a:spcAft>
                      </a:pPr>
                      <a:r>
                        <a:rPr lang="en-US" sz="1800" b="1">
                          <a:effectLst/>
                          <a:latin typeface="Times New Roman" panose="02020603050405020304" pitchFamily="18" charset="0"/>
                          <a:cs typeface="Times New Roman" panose="02020603050405020304" pitchFamily="18" charset="0"/>
                        </a:rPr>
                        <a:t>F</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676782261"/>
                  </a:ext>
                </a:extLst>
              </a:tr>
              <a:tr h="441458">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1</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The lungs expand if removed from the body.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618430367"/>
                  </a:ext>
                </a:extLst>
              </a:tr>
              <a:tr h="1182203">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2</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Air in the pleural space will reduce vital capacity.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9099244"/>
                  </a:ext>
                </a:extLst>
              </a:tr>
              <a:tr h="1183481">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3</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If the diaphragm contracts lung volume will increase. </a:t>
                      </a:r>
                      <a:endParaRPr lang="en-GB" sz="1800" b="1" dirty="0">
                        <a:effectLst/>
                        <a:latin typeface="Times New Roman" panose="02020603050405020304" pitchFamily="18" charset="0"/>
                        <a:cs typeface="Times New Roman" panose="02020603050405020304" pitchFamily="18" charset="0"/>
                      </a:endParaRPr>
                    </a:p>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97971425"/>
                  </a:ext>
                </a:extLst>
              </a:tr>
              <a:tr h="1578402">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4</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In a forced expiration the diaphragm is driven into the thorax by contraction of the intercostal muscles.</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147280172"/>
                  </a:ext>
                </a:extLst>
              </a:tr>
              <a:tr h="910457">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247263900"/>
                  </a:ext>
                </a:extLst>
              </a:tr>
            </a:tbl>
          </a:graphicData>
        </a:graphic>
      </p:graphicFrame>
      <p:sp>
        <p:nvSpPr>
          <p:cNvPr id="4" name="Rectangle 3">
            <a:extLst>
              <a:ext uri="{FF2B5EF4-FFF2-40B4-BE49-F238E27FC236}">
                <a16:creationId xmlns:a16="http://schemas.microsoft.com/office/drawing/2014/main" id="{6433A0EE-8644-4CAE-879B-6CFEFAD09902}"/>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CD950ABE-9262-4C1F-B48E-E93E46A6155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6" name="Picture 5">
            <a:extLst>
              <a:ext uri="{FF2B5EF4-FFF2-40B4-BE49-F238E27FC236}">
                <a16:creationId xmlns:a16="http://schemas.microsoft.com/office/drawing/2014/main" id="{F82BFCD0-DDA1-47EB-8D01-66B27F9616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4005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ED2D99-B198-412B-A4A0-58D0D7369363}"/>
              </a:ext>
            </a:extLst>
          </p:cNvPr>
          <p:cNvGraphicFramePr>
            <a:graphicFrameLocks noGrp="1"/>
          </p:cNvGraphicFramePr>
          <p:nvPr>
            <p:extLst>
              <p:ext uri="{D42A27DB-BD31-4B8C-83A1-F6EECF244321}">
                <p14:modId xmlns:p14="http://schemas.microsoft.com/office/powerpoint/2010/main" val="239338592"/>
              </p:ext>
            </p:extLst>
          </p:nvPr>
        </p:nvGraphicFramePr>
        <p:xfrm>
          <a:off x="29434" y="98624"/>
          <a:ext cx="9016093" cy="5658830"/>
        </p:xfrm>
        <a:graphic>
          <a:graphicData uri="http://schemas.openxmlformats.org/drawingml/2006/table">
            <a:tbl>
              <a:tblPr>
                <a:tableStyleId>{5C22544A-7EE6-4342-B048-85BDC9FD1C3A}</a:tableStyleId>
              </a:tblPr>
              <a:tblGrid>
                <a:gridCol w="917188">
                  <a:extLst>
                    <a:ext uri="{9D8B030D-6E8A-4147-A177-3AD203B41FA5}">
                      <a16:colId xmlns:a16="http://schemas.microsoft.com/office/drawing/2014/main" val="2406180489"/>
                    </a:ext>
                  </a:extLst>
                </a:gridCol>
                <a:gridCol w="6500682">
                  <a:extLst>
                    <a:ext uri="{9D8B030D-6E8A-4147-A177-3AD203B41FA5}">
                      <a16:colId xmlns:a16="http://schemas.microsoft.com/office/drawing/2014/main" val="3479374597"/>
                    </a:ext>
                  </a:extLst>
                </a:gridCol>
                <a:gridCol w="234196">
                  <a:extLst>
                    <a:ext uri="{9D8B030D-6E8A-4147-A177-3AD203B41FA5}">
                      <a16:colId xmlns:a16="http://schemas.microsoft.com/office/drawing/2014/main" val="2665823587"/>
                    </a:ext>
                  </a:extLst>
                </a:gridCol>
                <a:gridCol w="470354">
                  <a:extLst>
                    <a:ext uri="{9D8B030D-6E8A-4147-A177-3AD203B41FA5}">
                      <a16:colId xmlns:a16="http://schemas.microsoft.com/office/drawing/2014/main" val="735226854"/>
                    </a:ext>
                  </a:extLst>
                </a:gridCol>
                <a:gridCol w="352766">
                  <a:extLst>
                    <a:ext uri="{9D8B030D-6E8A-4147-A177-3AD203B41FA5}">
                      <a16:colId xmlns:a16="http://schemas.microsoft.com/office/drawing/2014/main" val="552454329"/>
                    </a:ext>
                  </a:extLst>
                </a:gridCol>
                <a:gridCol w="540907">
                  <a:extLst>
                    <a:ext uri="{9D8B030D-6E8A-4147-A177-3AD203B41FA5}">
                      <a16:colId xmlns:a16="http://schemas.microsoft.com/office/drawing/2014/main" val="961666269"/>
                    </a:ext>
                  </a:extLst>
                </a:gridCol>
              </a:tblGrid>
              <a:tr h="1000573">
                <a:tc>
                  <a:txBody>
                    <a:bodyPr/>
                    <a:lstStyle/>
                    <a:p>
                      <a:pPr>
                        <a:lnSpc>
                          <a:spcPct val="115000"/>
                        </a:lnSpc>
                        <a:spcAft>
                          <a:spcPts val="0"/>
                        </a:spcAft>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27000">
                        <a:lnSpc>
                          <a:spcPct val="115000"/>
                        </a:lnSpc>
                        <a:spcAft>
                          <a:spcPts val="0"/>
                        </a:spcAft>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65100">
                        <a:lnSpc>
                          <a:spcPct val="115000"/>
                        </a:lnSpc>
                        <a:spcAft>
                          <a:spcPts val="0"/>
                        </a:spcAft>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10707399"/>
                  </a:ext>
                </a:extLst>
              </a:tr>
              <a:tr h="307066">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1</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a:effectLst/>
                          <a:latin typeface="Times New Roman" panose="02020603050405020304" pitchFamily="18" charset="0"/>
                          <a:cs typeface="Times New Roman" panose="02020603050405020304" pitchFamily="18" charset="0"/>
                        </a:rPr>
                        <a:t>The compliance of the lung is the pressure change per unit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19101296"/>
                  </a:ext>
                </a:extLst>
              </a:tr>
              <a:tr h="377183">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a:effectLst/>
                          <a:latin typeface="Times New Roman" panose="02020603050405020304" pitchFamily="18" charset="0"/>
                          <a:cs typeface="Times New Roman" panose="02020603050405020304" pitchFamily="18" charset="0"/>
                        </a:rPr>
                        <a:t>volume change.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77094628"/>
                  </a:ext>
                </a:extLst>
              </a:tr>
              <a:tr h="837093">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2</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dirty="0">
                          <a:effectLst/>
                          <a:latin typeface="Times New Roman" panose="02020603050405020304" pitchFamily="18" charset="0"/>
                          <a:cs typeface="Times New Roman" panose="02020603050405020304" pitchFamily="18" charset="0"/>
                        </a:rPr>
                        <a:t>Lung compliance is greater if the lungs are expanded nearly</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84817350"/>
                  </a:ext>
                </a:extLst>
              </a:tr>
              <a:tr h="307066">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dirty="0">
                          <a:effectLst/>
                          <a:latin typeface="Times New Roman" panose="02020603050405020304" pitchFamily="18" charset="0"/>
                          <a:cs typeface="Times New Roman" panose="02020603050405020304" pitchFamily="18" charset="0"/>
                        </a:rPr>
                        <a:t>completely than if they are at low volume.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259694830"/>
                  </a:ext>
                </a:extLst>
              </a:tr>
              <a:tr h="910955">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3</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dirty="0">
                          <a:effectLst/>
                          <a:latin typeface="Times New Roman" panose="02020603050405020304" pitchFamily="18" charset="0"/>
                          <a:cs typeface="Times New Roman" panose="02020603050405020304" pitchFamily="18" charset="0"/>
                        </a:rPr>
                        <a:t>If the compliance of the lungs increases, pressure at any given lung volume, will be higher.</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080363897"/>
                  </a:ext>
                </a:extLst>
              </a:tr>
              <a:tr h="307066">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20635260"/>
                  </a:ext>
                </a:extLst>
              </a:tr>
              <a:tr h="911938">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4</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2000" b="1">
                          <a:effectLst/>
                          <a:latin typeface="Times New Roman" panose="02020603050405020304" pitchFamily="18" charset="0"/>
                          <a:cs typeface="Times New Roman" panose="02020603050405020304" pitchFamily="18" charset="0"/>
                        </a:rPr>
                        <a:t>Fibrosis of the lung decreases compliance.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63500">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01600">
                        <a:lnSpc>
                          <a:spcPct val="115000"/>
                        </a:lnSpc>
                        <a:spcAft>
                          <a:spcPts val="0"/>
                        </a:spcAft>
                      </a:pPr>
                      <a:r>
                        <a:rPr lang="en-US" sz="20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30392450"/>
                  </a:ext>
                </a:extLst>
              </a:tr>
              <a:tr h="653918">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27000">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20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165100">
                        <a:lnSpc>
                          <a:spcPct val="115000"/>
                        </a:lnSpc>
                        <a:spcAft>
                          <a:spcPts val="0"/>
                        </a:spcAft>
                      </a:pPr>
                      <a:r>
                        <a:rPr lang="en-US" sz="20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260203068"/>
                  </a:ext>
                </a:extLst>
              </a:tr>
            </a:tbl>
          </a:graphicData>
        </a:graphic>
      </p:graphicFrame>
      <p:sp>
        <p:nvSpPr>
          <p:cNvPr id="3" name="Rectangle 2">
            <a:extLst>
              <a:ext uri="{FF2B5EF4-FFF2-40B4-BE49-F238E27FC236}">
                <a16:creationId xmlns:a16="http://schemas.microsoft.com/office/drawing/2014/main" id="{6577EB6A-005A-4BDB-A7FA-134BC3F7EA9A}"/>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B6279A04-F125-4FB6-ADC9-A42BAE4BD4D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819A14C7-106F-4A1F-8E94-6D839D725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84642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81B2E-72FE-4000-9F72-BA2943D994FF}"/>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79ECA966-C948-4AEB-87A7-DEC23AFBD35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4" name="Picture 3">
            <a:extLst>
              <a:ext uri="{FF2B5EF4-FFF2-40B4-BE49-F238E27FC236}">
                <a16:creationId xmlns:a16="http://schemas.microsoft.com/office/drawing/2014/main" id="{4E7EB1DB-9BAE-4E76-88C3-A55F6909B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graphicFrame>
        <p:nvGraphicFramePr>
          <p:cNvPr id="5" name="Table 4">
            <a:extLst>
              <a:ext uri="{FF2B5EF4-FFF2-40B4-BE49-F238E27FC236}">
                <a16:creationId xmlns:a16="http://schemas.microsoft.com/office/drawing/2014/main" id="{986AC19F-D7F9-4A9D-8972-ED2C1501557D}"/>
              </a:ext>
            </a:extLst>
          </p:cNvPr>
          <p:cNvGraphicFramePr>
            <a:graphicFrameLocks noGrp="1"/>
          </p:cNvGraphicFramePr>
          <p:nvPr>
            <p:extLst>
              <p:ext uri="{D42A27DB-BD31-4B8C-83A1-F6EECF244321}">
                <p14:modId xmlns:p14="http://schemas.microsoft.com/office/powerpoint/2010/main" val="2061718836"/>
              </p:ext>
            </p:extLst>
          </p:nvPr>
        </p:nvGraphicFramePr>
        <p:xfrm>
          <a:off x="175846" y="262766"/>
          <a:ext cx="8630530" cy="5575325"/>
        </p:xfrm>
        <a:graphic>
          <a:graphicData uri="http://schemas.openxmlformats.org/drawingml/2006/table">
            <a:tbl>
              <a:tblPr>
                <a:tableStyleId>{5C22544A-7EE6-4342-B048-85BDC9FD1C3A}</a:tableStyleId>
              </a:tblPr>
              <a:tblGrid>
                <a:gridCol w="695238">
                  <a:extLst>
                    <a:ext uri="{9D8B030D-6E8A-4147-A177-3AD203B41FA5}">
                      <a16:colId xmlns:a16="http://schemas.microsoft.com/office/drawing/2014/main" val="2020045729"/>
                    </a:ext>
                  </a:extLst>
                </a:gridCol>
                <a:gridCol w="6616741">
                  <a:extLst>
                    <a:ext uri="{9D8B030D-6E8A-4147-A177-3AD203B41FA5}">
                      <a16:colId xmlns:a16="http://schemas.microsoft.com/office/drawing/2014/main" val="334479143"/>
                    </a:ext>
                  </a:extLst>
                </a:gridCol>
                <a:gridCol w="239736">
                  <a:extLst>
                    <a:ext uri="{9D8B030D-6E8A-4147-A177-3AD203B41FA5}">
                      <a16:colId xmlns:a16="http://schemas.microsoft.com/office/drawing/2014/main" val="3448001929"/>
                    </a:ext>
                  </a:extLst>
                </a:gridCol>
                <a:gridCol w="503447">
                  <a:extLst>
                    <a:ext uri="{9D8B030D-6E8A-4147-A177-3AD203B41FA5}">
                      <a16:colId xmlns:a16="http://schemas.microsoft.com/office/drawing/2014/main" val="2848303519"/>
                    </a:ext>
                  </a:extLst>
                </a:gridCol>
                <a:gridCol w="335632">
                  <a:extLst>
                    <a:ext uri="{9D8B030D-6E8A-4147-A177-3AD203B41FA5}">
                      <a16:colId xmlns:a16="http://schemas.microsoft.com/office/drawing/2014/main" val="2127813255"/>
                    </a:ext>
                  </a:extLst>
                </a:gridCol>
                <a:gridCol w="239736">
                  <a:extLst>
                    <a:ext uri="{9D8B030D-6E8A-4147-A177-3AD203B41FA5}">
                      <a16:colId xmlns:a16="http://schemas.microsoft.com/office/drawing/2014/main" val="1434783445"/>
                    </a:ext>
                  </a:extLst>
                </a:gridCol>
              </a:tblGrid>
              <a:tr h="401363">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1</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Surfactant is secreted by type II alveolar cells.</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862300174"/>
                  </a:ext>
                </a:extLst>
              </a:tr>
              <a:tr h="942265">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2</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Surface tension forces increase at high lung volumes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872541270"/>
                  </a:ext>
                </a:extLst>
              </a:tr>
              <a:tr h="1257642">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3</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The surface tension of the fluid lining the lungs at any given volume is greater when the lung is being</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037204908"/>
                  </a:ext>
                </a:extLst>
              </a:tr>
              <a:tr h="401363">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expanded than when it is recoiling.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44770896"/>
                  </a:ext>
                </a:extLst>
              </a:tr>
              <a:tr h="401363">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938224148"/>
                  </a:ext>
                </a:extLst>
              </a:tr>
              <a:tr h="827701">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4</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Absence of surfactant reduces the number of alveoli in the lungs.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35023466"/>
                  </a:ext>
                </a:extLst>
              </a:tr>
              <a:tr h="401363">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618234980"/>
                  </a:ext>
                </a:extLst>
              </a:tr>
              <a:tr h="942265">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5</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Absence of surfactant leads to greater inspiratory effort.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12316512"/>
                  </a:ext>
                </a:extLst>
              </a:tr>
            </a:tbl>
          </a:graphicData>
        </a:graphic>
      </p:graphicFrame>
    </p:spTree>
    <p:extLst>
      <p:ext uri="{BB962C8B-B14F-4D97-AF65-F5344CB8AC3E}">
        <p14:creationId xmlns:p14="http://schemas.microsoft.com/office/powerpoint/2010/main" val="36915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81B2E-72FE-4000-9F72-BA2943D994FF}"/>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79ECA966-C948-4AEB-87A7-DEC23AFBD35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4" name="Picture 3">
            <a:extLst>
              <a:ext uri="{FF2B5EF4-FFF2-40B4-BE49-F238E27FC236}">
                <a16:creationId xmlns:a16="http://schemas.microsoft.com/office/drawing/2014/main" id="{4E7EB1DB-9BAE-4E76-88C3-A55F6909B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graphicFrame>
        <p:nvGraphicFramePr>
          <p:cNvPr id="6" name="Table 5">
            <a:extLst>
              <a:ext uri="{FF2B5EF4-FFF2-40B4-BE49-F238E27FC236}">
                <a16:creationId xmlns:a16="http://schemas.microsoft.com/office/drawing/2014/main" id="{517F2070-FA66-4317-BAE6-5307EE34BDC5}"/>
              </a:ext>
            </a:extLst>
          </p:cNvPr>
          <p:cNvGraphicFramePr>
            <a:graphicFrameLocks noGrp="1"/>
          </p:cNvGraphicFramePr>
          <p:nvPr>
            <p:extLst>
              <p:ext uri="{D42A27DB-BD31-4B8C-83A1-F6EECF244321}">
                <p14:modId xmlns:p14="http://schemas.microsoft.com/office/powerpoint/2010/main" val="267151249"/>
              </p:ext>
            </p:extLst>
          </p:nvPr>
        </p:nvGraphicFramePr>
        <p:xfrm>
          <a:off x="288386" y="209354"/>
          <a:ext cx="8461718" cy="5736380"/>
        </p:xfrm>
        <a:graphic>
          <a:graphicData uri="http://schemas.openxmlformats.org/drawingml/2006/table">
            <a:tbl>
              <a:tblPr>
                <a:tableStyleId>{5C22544A-7EE6-4342-B048-85BDC9FD1C3A}</a:tableStyleId>
              </a:tblPr>
              <a:tblGrid>
                <a:gridCol w="681638">
                  <a:extLst>
                    <a:ext uri="{9D8B030D-6E8A-4147-A177-3AD203B41FA5}">
                      <a16:colId xmlns:a16="http://schemas.microsoft.com/office/drawing/2014/main" val="2291096180"/>
                    </a:ext>
                  </a:extLst>
                </a:gridCol>
                <a:gridCol w="6487317">
                  <a:extLst>
                    <a:ext uri="{9D8B030D-6E8A-4147-A177-3AD203B41FA5}">
                      <a16:colId xmlns:a16="http://schemas.microsoft.com/office/drawing/2014/main" val="4003423117"/>
                    </a:ext>
                  </a:extLst>
                </a:gridCol>
                <a:gridCol w="235048">
                  <a:extLst>
                    <a:ext uri="{9D8B030D-6E8A-4147-A177-3AD203B41FA5}">
                      <a16:colId xmlns:a16="http://schemas.microsoft.com/office/drawing/2014/main" val="3745068452"/>
                    </a:ext>
                  </a:extLst>
                </a:gridCol>
                <a:gridCol w="493600">
                  <a:extLst>
                    <a:ext uri="{9D8B030D-6E8A-4147-A177-3AD203B41FA5}">
                      <a16:colId xmlns:a16="http://schemas.microsoft.com/office/drawing/2014/main" val="1893444774"/>
                    </a:ext>
                  </a:extLst>
                </a:gridCol>
                <a:gridCol w="329067">
                  <a:extLst>
                    <a:ext uri="{9D8B030D-6E8A-4147-A177-3AD203B41FA5}">
                      <a16:colId xmlns:a16="http://schemas.microsoft.com/office/drawing/2014/main" val="1807562629"/>
                    </a:ext>
                  </a:extLst>
                </a:gridCol>
                <a:gridCol w="235048">
                  <a:extLst>
                    <a:ext uri="{9D8B030D-6E8A-4147-A177-3AD203B41FA5}">
                      <a16:colId xmlns:a16="http://schemas.microsoft.com/office/drawing/2014/main" val="3044680894"/>
                    </a:ext>
                  </a:extLst>
                </a:gridCol>
              </a:tblGrid>
              <a:tr h="409479">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1</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Air flow in the trachea is always laminar.</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57501778"/>
                  </a:ext>
                </a:extLst>
              </a:tr>
              <a:tr h="1279391">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2</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cs typeface="Times New Roman" panose="02020603050405020304" pitchFamily="18" charset="0"/>
                      </a:endParaRPr>
                    </a:p>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The resistance to air flow through the bronchioles is greater in expiration than in inspiration.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569442222"/>
                  </a:ext>
                </a:extLst>
              </a:tr>
              <a:tr h="844435">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cs typeface="Times New Roman" panose="02020603050405020304" pitchFamily="18" charset="0"/>
                      </a:endParaRPr>
                    </a:p>
                    <a:p>
                      <a:pPr marL="114300">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338624716"/>
                  </a:ext>
                </a:extLst>
              </a:tr>
              <a:tr h="961317">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3</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The resistance to air flow would be increased by inhalation of a ß</a:t>
                      </a:r>
                      <a:r>
                        <a:rPr lang="en-US" sz="1800" b="1" baseline="-25000">
                          <a:effectLst/>
                          <a:latin typeface="Times New Roman" panose="02020603050405020304" pitchFamily="18" charset="0"/>
                          <a:cs typeface="Times New Roman" panose="02020603050405020304" pitchFamily="18" charset="0"/>
                        </a:rPr>
                        <a:t>2</a:t>
                      </a:r>
                      <a:r>
                        <a:rPr lang="en-US" sz="1800" b="1">
                          <a:effectLst/>
                          <a:latin typeface="Times New Roman" panose="02020603050405020304" pitchFamily="18" charset="0"/>
                          <a:cs typeface="Times New Roman" panose="02020603050405020304" pitchFamily="18" charset="0"/>
                        </a:rPr>
                        <a:t> adrenoreceptor agonist.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62912244"/>
                  </a:ext>
                </a:extLst>
              </a:tr>
              <a:tr h="552888">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ts val="2105"/>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835378102"/>
                  </a:ext>
                </a:extLst>
              </a:tr>
              <a:tr h="1279391">
                <a:tc>
                  <a:txBody>
                    <a:bodyPr/>
                    <a:lstStyle/>
                    <a:p>
                      <a:pPr marR="38100">
                        <a:lnSpc>
                          <a:spcPct val="115000"/>
                        </a:lnSpc>
                        <a:spcAft>
                          <a:spcPts val="0"/>
                        </a:spcAft>
                      </a:pPr>
                      <a:r>
                        <a:rPr lang="en-US" sz="1800" b="1">
                          <a:effectLst/>
                          <a:latin typeface="Times New Roman" panose="02020603050405020304" pitchFamily="18" charset="0"/>
                          <a:cs typeface="Times New Roman" panose="02020603050405020304" pitchFamily="18" charset="0"/>
                        </a:rPr>
                        <a:t>4</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cs typeface="Times New Roman" panose="02020603050405020304" pitchFamily="18" charset="0"/>
                      </a:endParaRPr>
                    </a:p>
                    <a:p>
                      <a:pPr marL="114300">
                        <a:lnSpc>
                          <a:spcPct val="115000"/>
                        </a:lnSpc>
                        <a:spcAft>
                          <a:spcPts val="0"/>
                        </a:spcAft>
                      </a:pPr>
                      <a:r>
                        <a:rPr lang="en-US" sz="1800" b="1">
                          <a:effectLst/>
                          <a:latin typeface="Times New Roman" panose="02020603050405020304" pitchFamily="18" charset="0"/>
                          <a:cs typeface="Times New Roman" panose="02020603050405020304" pitchFamily="18" charset="0"/>
                        </a:rPr>
                        <a:t>Partial occlusion of a large airway will reduce maximum flow in expiration.</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76200">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4540849"/>
                  </a:ext>
                </a:extLst>
              </a:tr>
              <a:tr h="409479">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114300">
                        <a:lnSpc>
                          <a:spcPts val="1215"/>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a:effectLst/>
                          <a:latin typeface="Times New Roman" panose="02020603050405020304" pitchFamily="18" charset="0"/>
                          <a:cs typeface="Times New Roman" panose="02020603050405020304" pitchFamily="18" charset="0"/>
                        </a:rPr>
                        <a:t> </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15000"/>
                        </a:lnSpc>
                        <a:spcAft>
                          <a:spcPts val="0"/>
                        </a:spcAft>
                      </a:pPr>
                      <a:r>
                        <a:rPr lang="en-US" sz="1800" b="1" dirty="0">
                          <a:effectLst/>
                          <a:latin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61635781"/>
                  </a:ext>
                </a:extLst>
              </a:tr>
            </a:tbl>
          </a:graphicData>
        </a:graphic>
      </p:graphicFrame>
    </p:spTree>
    <p:extLst>
      <p:ext uri="{BB962C8B-B14F-4D97-AF65-F5344CB8AC3E}">
        <p14:creationId xmlns:p14="http://schemas.microsoft.com/office/powerpoint/2010/main" val="373027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08570" y="1828061"/>
            <a:ext cx="8215991" cy="830997"/>
          </a:xfrm>
          <a:prstGeom prst="rect">
            <a:avLst/>
          </a:prstGeom>
        </p:spPr>
        <p:txBody>
          <a:bodyPr wrap="square">
            <a:spAutoFit/>
          </a:bodyPr>
          <a:lstStyle/>
          <a:p>
            <a:pPr algn="ctr"/>
            <a:r>
              <a:rPr lang="en-GB" sz="4800" b="1" cap="all" dirty="0">
                <a:solidFill>
                  <a:srgbClr val="FF0000"/>
                </a:solidFill>
                <a:latin typeface="Times New Roman" panose="02020603050405020304" pitchFamily="18" charset="0"/>
                <a:cs typeface="Times New Roman" panose="02020603050405020304" pitchFamily="18" charset="0"/>
              </a:rPr>
              <a:t>Lung FUNCTION TESTING</a:t>
            </a:r>
          </a:p>
        </p:txBody>
      </p:sp>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145756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08570" y="1504503"/>
            <a:ext cx="8382212" cy="1178912"/>
          </a:xfrm>
          <a:prstGeom prst="rect">
            <a:avLst/>
          </a:prstGeom>
        </p:spPr>
        <p:txBody>
          <a:bodyPr wrap="square">
            <a:spAutoFit/>
          </a:bodyPr>
          <a:lstStyle/>
          <a:p>
            <a:pPr algn="just">
              <a:lnSpc>
                <a:spcPts val="1118"/>
              </a:lnSpc>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a:p>
            <a:pPr marR="253841" algn="just">
              <a:lnSpc>
                <a:spcPct val="96000"/>
              </a:lnSpc>
              <a:tabLst>
                <a:tab pos="171450" algn="l"/>
              </a:tabLst>
            </a:pPr>
            <a:r>
              <a:rPr lang="en-GB" sz="3200" b="1" dirty="0">
                <a:latin typeface="Times New Roman" panose="02020603050405020304" pitchFamily="18" charset="0"/>
                <a:cs typeface="Times New Roman" panose="02020603050405020304" pitchFamily="18" charset="0"/>
              </a:rPr>
              <a:t>1- Sketch what will happen to the </a:t>
            </a:r>
            <a:r>
              <a:rPr lang="en-GB" sz="3200" b="1" dirty="0" err="1">
                <a:latin typeface="Times New Roman" panose="02020603050405020304" pitchFamily="18" charset="0"/>
                <a:cs typeface="Times New Roman" panose="02020603050405020304" pitchFamily="18" charset="0"/>
              </a:rPr>
              <a:t>vitalograph</a:t>
            </a:r>
            <a:r>
              <a:rPr lang="en-GB" sz="3200" b="1" dirty="0">
                <a:latin typeface="Times New Roman" panose="02020603050405020304" pitchFamily="18" charset="0"/>
                <a:cs typeface="Times New Roman" panose="02020603050405020304" pitchFamily="18" charset="0"/>
              </a:rPr>
              <a:t> trace of a patient with emphysema.</a:t>
            </a:r>
            <a:endParaRPr lang="en-GB"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415020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663315" y="1391964"/>
            <a:ext cx="8215991" cy="1077218"/>
          </a:xfrm>
          <a:prstGeom prst="rect">
            <a:avLst/>
          </a:prstGeom>
        </p:spPr>
        <p:txBody>
          <a:bodyPr wrap="square">
            <a:spAutoFit/>
          </a:bodyPr>
          <a:lstStyle/>
          <a:p>
            <a:pPr algn="just" eaLnBrk="0" fontAlgn="base" hangingPunct="0">
              <a:spcBef>
                <a:spcPct val="0"/>
              </a:spcBef>
              <a:spcAft>
                <a:spcPct val="0"/>
              </a:spcAft>
              <a:tabLst>
                <a:tab pos="171450" algn="l"/>
              </a:tabLst>
            </a:pPr>
            <a:r>
              <a:rPr lang="en-GB" sz="3200" b="1" dirty="0">
                <a:latin typeface="Times New Roman" panose="02020603050405020304" pitchFamily="18" charset="0"/>
                <a:cs typeface="Times New Roman" panose="02020603050405020304" pitchFamily="18" charset="0"/>
              </a:rPr>
              <a:t>2- Sketch what will happen to the </a:t>
            </a:r>
            <a:r>
              <a:rPr lang="en-GB" sz="3200" b="1" dirty="0" err="1">
                <a:latin typeface="Times New Roman" panose="02020603050405020304" pitchFamily="18" charset="0"/>
                <a:cs typeface="Times New Roman" panose="02020603050405020304" pitchFamily="18" charset="0"/>
              </a:rPr>
              <a:t>vitalograph</a:t>
            </a:r>
            <a:r>
              <a:rPr lang="en-GB" sz="3200" b="1" dirty="0">
                <a:latin typeface="Times New Roman" panose="02020603050405020304" pitchFamily="18" charset="0"/>
                <a:cs typeface="Times New Roman" panose="02020603050405020304" pitchFamily="18" charset="0"/>
              </a:rPr>
              <a:t> trace of a patient with mild asthma</a:t>
            </a:r>
            <a:endParaRPr lang="en-GB" altLang="en-US" sz="3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BD319D3-517D-48F4-8C90-214AED3A9F4C}"/>
              </a:ext>
            </a:extLst>
          </p:cNvPr>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5" name="Rectangle 4">
            <a:extLst>
              <a:ext uri="{FF2B5EF4-FFF2-40B4-BE49-F238E27FC236}">
                <a16:creationId xmlns:a16="http://schemas.microsoft.com/office/drawing/2014/main" id="{29307A29-8B90-4DF2-BEF0-B81AEBA6FD81}"/>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0DC0BFC-7479-40F0-9F06-382F7DBFEC4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7" name="Picture 6">
            <a:extLst>
              <a:ext uri="{FF2B5EF4-FFF2-40B4-BE49-F238E27FC236}">
                <a16:creationId xmlns:a16="http://schemas.microsoft.com/office/drawing/2014/main" id="{7C2D75FB-8DD7-4130-8C0B-7EA7B858C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85626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381960" y="1391964"/>
            <a:ext cx="8215991" cy="1569660"/>
          </a:xfrm>
          <a:prstGeom prst="rect">
            <a:avLst/>
          </a:prstGeom>
        </p:spPr>
        <p:txBody>
          <a:bodyPr wrap="square">
            <a:spAutoFit/>
          </a:bodyPr>
          <a:lstStyle/>
          <a:p>
            <a:pPr algn="just" eaLnBrk="0" fontAlgn="base" hangingPunct="0">
              <a:spcBef>
                <a:spcPct val="0"/>
              </a:spcBef>
              <a:spcAft>
                <a:spcPct val="0"/>
              </a:spcAft>
              <a:tabLst>
                <a:tab pos="171450" algn="l"/>
              </a:tabLst>
            </a:pPr>
            <a:r>
              <a:rPr lang="en-GB" sz="3200" b="1" dirty="0">
                <a:latin typeface="Times New Roman" panose="02020603050405020304" pitchFamily="18" charset="0"/>
                <a:cs typeface="Times New Roman" panose="02020603050405020304" pitchFamily="18" charset="0"/>
              </a:rPr>
              <a:t>3- Sketch the expiratory flow volume loop for a patient with a tumour obstructing a main bronchus.</a:t>
            </a:r>
            <a:endParaRPr lang="en-GB" altLang="en-US" sz="3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BD319D3-517D-48F4-8C90-214AED3A9F4C}"/>
              </a:ext>
            </a:extLst>
          </p:cNvPr>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5" name="Rectangle 4">
            <a:extLst>
              <a:ext uri="{FF2B5EF4-FFF2-40B4-BE49-F238E27FC236}">
                <a16:creationId xmlns:a16="http://schemas.microsoft.com/office/drawing/2014/main" id="{29307A29-8B90-4DF2-BEF0-B81AEBA6FD81}"/>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0DC0BFC-7479-40F0-9F06-382F7DBFEC4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7" name="Picture 6">
            <a:extLst>
              <a:ext uri="{FF2B5EF4-FFF2-40B4-BE49-F238E27FC236}">
                <a16:creationId xmlns:a16="http://schemas.microsoft.com/office/drawing/2014/main" id="{7C2D75FB-8DD7-4130-8C0B-7EA7B858C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348830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08570" y="1588909"/>
            <a:ext cx="8215991" cy="1569660"/>
          </a:xfrm>
          <a:prstGeom prst="rect">
            <a:avLst/>
          </a:prstGeom>
        </p:spPr>
        <p:txBody>
          <a:bodyPr wrap="square">
            <a:spAutoFit/>
          </a:bodyPr>
          <a:lstStyle/>
          <a:p>
            <a:pPr algn="ctr"/>
            <a:r>
              <a:rPr lang="en-GB" sz="4800" b="1" cap="all" dirty="0">
                <a:solidFill>
                  <a:srgbClr val="FF0000"/>
                </a:solidFill>
                <a:latin typeface="Times New Roman" panose="02020603050405020304" pitchFamily="18" charset="0"/>
                <a:cs typeface="Times New Roman" panose="02020603050405020304" pitchFamily="18" charset="0"/>
              </a:rPr>
              <a:t>Mechanics of Breathing</a:t>
            </a:r>
          </a:p>
        </p:txBody>
      </p:sp>
      <p:sp>
        <p:nvSpPr>
          <p:cNvPr id="3" name="Rectangle 2">
            <a:extLst>
              <a:ext uri="{FF2B5EF4-FFF2-40B4-BE49-F238E27FC236}">
                <a16:creationId xmlns:a16="http://schemas.microsoft.com/office/drawing/2014/main" id="{8F26F019-F2B2-4EF4-9D1F-7A65745FC24E}"/>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4961D9-2F55-4027-B477-336C0E90760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94C26CB3-A2C9-47DD-B296-CA132E43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14279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381960" y="1532641"/>
            <a:ext cx="8215991" cy="1077218"/>
          </a:xfrm>
          <a:prstGeom prst="rect">
            <a:avLst/>
          </a:prstGeom>
        </p:spPr>
        <p:txBody>
          <a:bodyPr wrap="square">
            <a:spAutoFit/>
          </a:bodyPr>
          <a:lstStyle/>
          <a:p>
            <a:pPr algn="just" eaLnBrk="0" fontAlgn="base" hangingPunct="0">
              <a:spcBef>
                <a:spcPct val="0"/>
              </a:spcBef>
              <a:spcAft>
                <a:spcPct val="0"/>
              </a:spcAft>
              <a:tabLst>
                <a:tab pos="171450" algn="l"/>
              </a:tabLst>
            </a:pPr>
            <a:r>
              <a:rPr lang="en-GB" sz="3200" b="1" dirty="0">
                <a:latin typeface="Times New Roman" panose="02020603050405020304" pitchFamily="18" charset="0"/>
                <a:cs typeface="Times New Roman" panose="02020603050405020304" pitchFamily="18" charset="0"/>
              </a:rPr>
              <a:t>4- Sketch the expiratory flow volume loop for a patient with restrictive lung disease.</a:t>
            </a:r>
            <a:endParaRPr lang="en-GB" altLang="en-US" sz="3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BD319D3-517D-48F4-8C90-214AED3A9F4C}"/>
              </a:ext>
            </a:extLst>
          </p:cNvPr>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5" name="Rectangle 4">
            <a:extLst>
              <a:ext uri="{FF2B5EF4-FFF2-40B4-BE49-F238E27FC236}">
                <a16:creationId xmlns:a16="http://schemas.microsoft.com/office/drawing/2014/main" id="{29307A29-8B90-4DF2-BEF0-B81AEBA6FD81}"/>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0DC0BFC-7479-40F0-9F06-382F7DBFEC4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7" name="Picture 6">
            <a:extLst>
              <a:ext uri="{FF2B5EF4-FFF2-40B4-BE49-F238E27FC236}">
                <a16:creationId xmlns:a16="http://schemas.microsoft.com/office/drawing/2014/main" id="{7C2D75FB-8DD7-4130-8C0B-7EA7B858C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273218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352464"/>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BECC92C9-0897-4A4C-84C3-8D728995BE3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6" name="Picture 5" descr="A close up of a logo&#10;&#10;Description automatically generated">
            <a:extLst>
              <a:ext uri="{FF2B5EF4-FFF2-40B4-BE49-F238E27FC236}">
                <a16:creationId xmlns:a16="http://schemas.microsoft.com/office/drawing/2014/main" id="{36E9D1A9-5039-49BA-829C-B8AC2B501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pic>
        <p:nvPicPr>
          <p:cNvPr id="7" name="Picture 6">
            <a:extLst>
              <a:ext uri="{FF2B5EF4-FFF2-40B4-BE49-F238E27FC236}">
                <a16:creationId xmlns:a16="http://schemas.microsoft.com/office/drawing/2014/main" id="{955848B4-E2D4-4574-A76A-3D78D64B0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671"/>
            <a:ext cx="9159747" cy="5871117"/>
          </a:xfrm>
          <a:prstGeom prst="rect">
            <a:avLst/>
          </a:prstGeom>
        </p:spPr>
      </p:pic>
    </p:spTree>
    <p:extLst>
      <p:ext uri="{BB962C8B-B14F-4D97-AF65-F5344CB8AC3E}">
        <p14:creationId xmlns:p14="http://schemas.microsoft.com/office/powerpoint/2010/main" val="90705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466365" y="407225"/>
            <a:ext cx="8215991" cy="5509200"/>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6- Put the following pressures in rank order from highest to lowest during inspiration: pressure in the alveoli; pressure at the mouth; pressure in the pleural space.</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How will the above order change in</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6.1.	a quiet expiration to resting expiratory level?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6.2.	a forced expiration?</a:t>
            </a:r>
            <a:endParaRPr lang="en-GB" sz="3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BD319D3-517D-48F4-8C90-214AED3A9F4C}"/>
              </a:ext>
            </a:extLst>
          </p:cNvPr>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5" name="Rectangle 4">
            <a:extLst>
              <a:ext uri="{FF2B5EF4-FFF2-40B4-BE49-F238E27FC236}">
                <a16:creationId xmlns:a16="http://schemas.microsoft.com/office/drawing/2014/main" id="{29307A29-8B90-4DF2-BEF0-B81AEBA6FD81}"/>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0DC0BFC-7479-40F0-9F06-382F7DBFEC4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7" name="Picture 6">
            <a:extLst>
              <a:ext uri="{FF2B5EF4-FFF2-40B4-BE49-F238E27FC236}">
                <a16:creationId xmlns:a16="http://schemas.microsoft.com/office/drawing/2014/main" id="{7C2D75FB-8DD7-4130-8C0B-7EA7B858C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170149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663315" y="660445"/>
            <a:ext cx="8215991" cy="2062103"/>
          </a:xfrm>
          <a:prstGeom prst="rect">
            <a:avLst/>
          </a:prstGeom>
        </p:spPr>
        <p:txBody>
          <a:bodyPr wrap="square">
            <a:spAutoFit/>
          </a:bodyPr>
          <a:lstStyle/>
          <a:p>
            <a:pPr algn="just" eaLnBrk="0" fontAlgn="base" hangingPunct="0">
              <a:spcBef>
                <a:spcPct val="0"/>
              </a:spcBef>
              <a:spcAft>
                <a:spcPct val="0"/>
              </a:spcAft>
              <a:tabLst>
                <a:tab pos="171450" algn="l"/>
              </a:tabLst>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7- What will happen to the lungs if air is introduced into a pleural space? What is this condition called? How might you treat it?</a:t>
            </a:r>
            <a:endParaRPr lang="en-GB" altLang="en-US" sz="3200" b="1" dirty="0"/>
          </a:p>
          <a:p>
            <a:pPr algn="just" eaLnBrk="0" fontAlgn="base" hangingPunct="0">
              <a:spcBef>
                <a:spcPct val="0"/>
              </a:spcBef>
              <a:spcAft>
                <a:spcPct val="0"/>
              </a:spcAft>
              <a:tabLst>
                <a:tab pos="171450" algn="l"/>
              </a:tabLst>
            </a:pPr>
            <a:endParaRPr lang="en-GB" altLang="en-US" sz="3200" b="1" dirty="0">
              <a:latin typeface="Arial" panose="020B0604020202020204" pitchFamily="34" charset="0"/>
            </a:endParaRPr>
          </a:p>
        </p:txBody>
      </p:sp>
      <p:pic>
        <p:nvPicPr>
          <p:cNvPr id="1025" name="Picture 3">
            <a:extLst>
              <a:ext uri="{FF2B5EF4-FFF2-40B4-BE49-F238E27FC236}">
                <a16:creationId xmlns:a16="http://schemas.microsoft.com/office/drawing/2014/main" id="{FFE585F1-215D-41A6-ACE4-72915B17A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54927"/>
            <a:ext cx="4150894" cy="31161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D319D3-517D-48F4-8C90-214AED3A9F4C}"/>
              </a:ext>
            </a:extLst>
          </p:cNvPr>
          <p:cNvSpPr>
            <a:spLocks noChangeArrowheads="1"/>
          </p:cNvSpPr>
          <p:nvPr/>
        </p:nvSpPr>
        <p:spPr bwMode="auto">
          <a:xfrm>
            <a:off x="1" y="293331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5" name="Rectangle 4">
            <a:extLst>
              <a:ext uri="{FF2B5EF4-FFF2-40B4-BE49-F238E27FC236}">
                <a16:creationId xmlns:a16="http://schemas.microsoft.com/office/drawing/2014/main" id="{29307A29-8B90-4DF2-BEF0-B81AEBA6FD81}"/>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0DC0BFC-7479-40F0-9F06-382F7DBFEC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7" name="Picture 6">
            <a:extLst>
              <a:ext uri="{FF2B5EF4-FFF2-40B4-BE49-F238E27FC236}">
                <a16:creationId xmlns:a16="http://schemas.microsoft.com/office/drawing/2014/main" id="{7C2D75FB-8DD7-4130-8C0B-7EA7B858C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167845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92975" y="1124679"/>
            <a:ext cx="8215991" cy="4524315"/>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8- What will happen to the resting expiratory level (functional residual volume) if </a:t>
            </a:r>
            <a:endParaRPr lang="en-GB" sz="3200" b="1" dirty="0">
              <a:latin typeface="Times New Roman" panose="02020603050405020304" pitchFamily="18" charset="0"/>
              <a:cs typeface="Times New Roman" panose="02020603050405020304" pitchFamily="18" charset="0"/>
            </a:endParaRPr>
          </a:p>
          <a:p>
            <a:pPr lvl="0" algn="just"/>
            <a:endParaRPr lang="en-US" sz="3200" b="1" dirty="0">
              <a:latin typeface="Times New Roman" panose="02020603050405020304" pitchFamily="18" charset="0"/>
              <a:cs typeface="Times New Roman" panose="02020603050405020304" pitchFamily="18" charset="0"/>
            </a:endParaRPr>
          </a:p>
          <a:p>
            <a:pPr lvl="0" algn="just"/>
            <a:r>
              <a:rPr lang="en-US" sz="3200" b="1" dirty="0">
                <a:latin typeface="Times New Roman" panose="02020603050405020304" pitchFamily="18" charset="0"/>
                <a:cs typeface="Times New Roman" panose="02020603050405020304" pitchFamily="18" charset="0"/>
              </a:rPr>
              <a:t>8.1. the lungs become stiffer because of the development of fibrous tissue</a:t>
            </a:r>
            <a:endParaRPr lang="en-GB" sz="3200" b="1" dirty="0">
              <a:latin typeface="Times New Roman" panose="02020603050405020304" pitchFamily="18" charset="0"/>
              <a:cs typeface="Times New Roman" panose="02020603050405020304" pitchFamily="18" charset="0"/>
            </a:endParaRPr>
          </a:p>
          <a:p>
            <a:pPr algn="just"/>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8.2. the lungs become more compliant.</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D2EDEC5-66A9-4FA6-A55D-3118364D13DB}"/>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6E9F4CC4-4400-4A10-95AE-98CA6134FAA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8810392C-41C3-49DD-BEBB-5CFA67F90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3736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458592" y="2135514"/>
            <a:ext cx="8215991" cy="1077218"/>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9-	In what conditions will the lungs become easier to stretch?</a:t>
            </a:r>
            <a:endParaRPr lang="en-GB" sz="3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1B4CCBD-C133-4AC9-BA17-91D086B99783}"/>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44DC22A8-4713-4B51-9859-1A7E0CFAD09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DF93B0F2-F67D-4444-ABB5-A8D456CB6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123958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43000" y="1506172"/>
            <a:ext cx="8215991" cy="3908762"/>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10- What might happen to the Functional Residual Capacity if narrowing of the small airways makes it more difficult to force air through them when they are compressed during expiration? What effect will this change have on the shape of a patient’s chest?</a:t>
            </a:r>
            <a:endParaRPr lang="en-GB" sz="3200" b="1" dirty="0">
              <a:latin typeface="Times New Roman" panose="02020603050405020304" pitchFamily="18" charset="0"/>
              <a:cs typeface="Times New Roman" panose="02020603050405020304" pitchFamily="18" charset="0"/>
            </a:endParaRPr>
          </a:p>
          <a:p>
            <a:r>
              <a:rPr lang="en-US" sz="3200" dirty="0"/>
              <a:t> </a:t>
            </a:r>
            <a:endParaRPr lang="en-GB" sz="3200" dirty="0"/>
          </a:p>
          <a:p>
            <a:endParaRPr lang="en-GB" sz="2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8AAF63A-3BB2-4E0D-8A53-E0126C461147}"/>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D83E7A71-A01D-433D-85A1-3B5BCCB5B13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37BE6DB7-502C-49E6-9A6D-DF076DC0C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407773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43000" y="949571"/>
            <a:ext cx="8215991" cy="4524315"/>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11- You measure an adult's Vital Capacity and find that it is only about half what you would expect for that individual. List some possible reasons for this.</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(Hint: Look at the tracing of lung volumes &amp; capacities; what volumes add up to make the Vital Capacity? How these could factors be affected)</a:t>
            </a:r>
            <a:endParaRPr lang="en-GB"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en-GB" sz="3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AD59883-23EE-431C-9010-47A6B012F9B7}"/>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C1BDAA47-66CD-43D8-9097-98E858778A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DB2D17D2-BBD6-47F1-8968-EFACA7CDB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94464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549EA-4F8D-4AC6-AACC-F160040F3740}"/>
              </a:ext>
            </a:extLst>
          </p:cNvPr>
          <p:cNvSpPr/>
          <p:nvPr/>
        </p:nvSpPr>
        <p:spPr>
          <a:xfrm>
            <a:off x="543000" y="1554295"/>
            <a:ext cx="8215991" cy="2970044"/>
          </a:xfrm>
          <a:prstGeom prst="rect">
            <a:avLst/>
          </a:prstGeom>
        </p:spPr>
        <p:txBody>
          <a:bodyPr wrap="square">
            <a:spAutoFit/>
          </a:bodyPr>
          <a:lstStyle/>
          <a:p>
            <a:pPr lvl="0" algn="just"/>
            <a:r>
              <a:rPr lang="en-US" sz="3200" b="1" dirty="0">
                <a:latin typeface="Times New Roman" panose="02020603050405020304" pitchFamily="18" charset="0"/>
                <a:cs typeface="Times New Roman" panose="02020603050405020304" pitchFamily="18" charset="0"/>
              </a:rPr>
              <a:t>12- What will happen to the compliance of the lungs in Respiratory Distress Syndrome? Describe the movements of the chest wall in a baby with respiratory distress syndrome, and explain what you describe.</a:t>
            </a:r>
            <a:endParaRPr lang="en-GB" sz="3200" b="1" dirty="0">
              <a:latin typeface="Times New Roman" panose="02020603050405020304" pitchFamily="18" charset="0"/>
              <a:cs typeface="Times New Roman" panose="02020603050405020304" pitchFamily="18" charset="0"/>
            </a:endParaRPr>
          </a:p>
          <a:p>
            <a:pPr algn="just"/>
            <a:endParaRPr lang="en-GB" sz="27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5787AD5-78C2-4AF7-9AA9-655CB6EECFEB}"/>
              </a:ext>
            </a:extLst>
          </p:cNvPr>
          <p:cNvSpPr/>
          <p:nvPr/>
        </p:nvSpPr>
        <p:spPr>
          <a:xfrm>
            <a:off x="0" y="6352403"/>
            <a:ext cx="9144000" cy="505536"/>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A8EC3067-2CEA-474B-903E-D0C72616FE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20795" y="6118067"/>
            <a:ext cx="723569" cy="731370"/>
          </a:xfrm>
          <a:prstGeom prst="rect">
            <a:avLst/>
          </a:prstGeom>
        </p:spPr>
      </p:pic>
      <p:pic>
        <p:nvPicPr>
          <p:cNvPr id="5" name="Picture 4">
            <a:extLst>
              <a:ext uri="{FF2B5EF4-FFF2-40B4-BE49-F238E27FC236}">
                <a16:creationId xmlns:a16="http://schemas.microsoft.com/office/drawing/2014/main" id="{3069B0F1-91E8-4BFE-AB43-2FEBB842C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12" y="5945733"/>
            <a:ext cx="931044" cy="906130"/>
          </a:xfrm>
          <a:prstGeom prst="rect">
            <a:avLst/>
          </a:prstGeom>
        </p:spPr>
      </p:pic>
    </p:spTree>
    <p:extLst>
      <p:ext uri="{BB962C8B-B14F-4D97-AF65-F5344CB8AC3E}">
        <p14:creationId xmlns:p14="http://schemas.microsoft.com/office/powerpoint/2010/main" val="8597794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736</Words>
  <Application>Microsoft Office PowerPoint</Application>
  <PresentationFormat>On-screen Show (4:3)</PresentationFormat>
  <Paragraphs>232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Berlin Sans FB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Hadeel Al Ali</dc:creator>
  <cp:lastModifiedBy>Hadeel Al Ali</cp:lastModifiedBy>
  <cp:revision>19</cp:revision>
  <dcterms:created xsi:type="dcterms:W3CDTF">2019-10-14T04:57:49Z</dcterms:created>
  <dcterms:modified xsi:type="dcterms:W3CDTF">2019-10-22T12:14:21Z</dcterms:modified>
</cp:coreProperties>
</file>